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2" r:id="rId3"/>
    <p:sldId id="273" r:id="rId4"/>
    <p:sldId id="275" r:id="rId5"/>
    <p:sldId id="276" r:id="rId6"/>
    <p:sldId id="277" r:id="rId7"/>
    <p:sldId id="256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58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1.2949500039747392E-4"/>
                  <c:y val="-0.1940220920611177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106660979574226"/>
                  <c:y val="0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6.4524482768274591E-2"/>
                  <c:y val="1.9503532200416226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0.11063821928446621"/>
                  <c:y val="1.244435734483048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Хотите получить
 образование</c:v>
                </c:pt>
                <c:pt idx="1">
                  <c:v>Это ступень для обучения
 в ВУЗе</c:v>
                </c:pt>
                <c:pt idx="2">
                  <c:v>Нравится именно эта профессия/специальность</c:v>
                </c:pt>
                <c:pt idx="3">
                  <c:v>Приобретаете престижную профессию/специальность</c:v>
                </c:pt>
                <c:pt idx="4">
                  <c:v>Эта профессия/специальность
 дает возможности для карьерного роста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</c:v>
                </c:pt>
                <c:pt idx="1">
                  <c:v>30</c:v>
                </c:pt>
                <c:pt idx="2">
                  <c:v>44</c:v>
                </c:pt>
                <c:pt idx="3">
                  <c:v>26</c:v>
                </c:pt>
                <c:pt idx="4">
                  <c:v>51</c:v>
                </c:pt>
                <c:pt idx="5">
                  <c:v>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8.5220992208338842E-2"/>
                  <c:y val="4.686209545340017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0817898761501413"/>
                  <c:y val="-6.2089897883479392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22566849624125476"/>
                  <c:y val="-2.8756797852683438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0695674377878676"/>
                  <c:y val="-3.656361110333435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Иметь хорошую зарплату</c:v>
                </c:pt>
                <c:pt idx="1">
                  <c:v>Организовать собственное дело</c:v>
                </c:pt>
                <c:pt idx="2">
                  <c:v>Постоянно общаться с людьми</c:v>
                </c:pt>
                <c:pt idx="3">
                  <c:v>Сделать карьеру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</c:v>
                </c:pt>
                <c:pt idx="1">
                  <c:v>43</c:v>
                </c:pt>
                <c:pt idx="2">
                  <c:v>47</c:v>
                </c:pt>
                <c:pt idx="3">
                  <c:v>68</c:v>
                </c:pt>
                <c:pt idx="4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855718434997089"/>
                  <c:y val="7.7602199826881713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8.2821313349349765E-2"/>
                  <c:y val="-9.6049674946089292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8787448022962669"/>
                  <c:y val="-4.1681934410567074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6.2839188277994756E-2"/>
                  <c:y val="-0.1744419556807533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6.854942605203232E-2"/>
                  <c:y val="-3.3037940575423745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Высокая зарплата в будущем</c:v>
                </c:pt>
                <c:pt idx="1">
                  <c:v>Советы родителей </c:v>
                </c:pt>
                <c:pt idx="2">
                  <c:v>Высокая востребованность специалистов
 данного профиля</c:v>
                </c:pt>
                <c:pt idx="3">
                  <c:v>Советы друзей</c:v>
                </c:pt>
                <c:pt idx="4">
                  <c:v>Соответствие Вашим способностям</c:v>
                </c:pt>
                <c:pt idx="5">
                  <c:v>Другое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</c:v>
                </c:pt>
                <c:pt idx="1">
                  <c:v>52</c:v>
                </c:pt>
                <c:pt idx="2">
                  <c:v>51</c:v>
                </c:pt>
                <c:pt idx="3">
                  <c:v>9</c:v>
                </c:pt>
                <c:pt idx="4">
                  <c:v>44</c:v>
                </c:pt>
                <c:pt idx="5">
                  <c:v>13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6018108942952857E-2"/>
                  <c:y val="-1.039278815196394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6.1638329257779352E-2"/>
                  <c:y val="-0.35278670751692665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4747356682251286"/>
                  <c:y val="-1.7492091043982199E-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0148042125106155"/>
                  <c:y val="-9.4814151198708459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5.9885362373546004E-2"/>
                  <c:y val="-0.13946338187836826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11577642440853"/>
                  <c:y val="2.3470235262278715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9.8826713494508375E-2"/>
                  <c:y val="1.3526475374815747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Работать по специальности</c:v>
                </c:pt>
                <c:pt idx="1">
                  <c:v>Совмещать работу по специальности с 
с обучением по смежной профессии</c:v>
                </c:pt>
                <c:pt idx="2">
                  <c:v>Заняться индивидуальной предпринимательской
деятельностью </c:v>
                </c:pt>
                <c:pt idx="3">
                  <c:v>Продолжить свое обучение в ВУЗе</c:v>
                </c:pt>
                <c:pt idx="4">
                  <c:v>Работать по друго профессии/специальности, не
связанной с обучением в колледже</c:v>
                </c:pt>
                <c:pt idx="5">
                  <c:v>Сменить профессию/специальность</c:v>
                </c:pt>
                <c:pt idx="6">
                  <c:v>Затрудняюсь ответить </c:v>
                </c:pt>
                <c:pt idx="7">
                  <c:v>Другое 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</c:v>
                </c:pt>
                <c:pt idx="1">
                  <c:v>26</c:v>
                </c:pt>
                <c:pt idx="2">
                  <c:v>30</c:v>
                </c:pt>
                <c:pt idx="3">
                  <c:v>30</c:v>
                </c:pt>
                <c:pt idx="4">
                  <c:v>42</c:v>
                </c:pt>
                <c:pt idx="5">
                  <c:v>24</c:v>
                </c:pt>
                <c:pt idx="6">
                  <c:v>13</c:v>
                </c:pt>
                <c:pt idx="7">
                  <c:v>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АНКЕТИРОВАНИЕ ОБУЧАЮЩИХСЯ </a:t>
            </a:r>
          </a:p>
          <a:p>
            <a:pPr algn="ctr"/>
            <a:r>
              <a:rPr lang="ru-RU" sz="3200" b="1" dirty="0" smtClean="0"/>
              <a:t>ВЫПУСКНОГО КУРСА</a:t>
            </a:r>
          </a:p>
          <a:p>
            <a:pPr algn="ctr"/>
            <a:r>
              <a:rPr lang="ru-RU" sz="3200" b="1" dirty="0" smtClean="0"/>
              <a:t>«КОЛЛЕДЖА «ЗВЁЗДНЫЙ»</a:t>
            </a:r>
          </a:p>
          <a:p>
            <a:pPr algn="ctr"/>
            <a:r>
              <a:rPr lang="ru-RU" sz="3200" b="1" dirty="0" smtClean="0"/>
              <a:t>на предмет удовлетворённости</a:t>
            </a:r>
          </a:p>
          <a:p>
            <a:pPr algn="ctr"/>
            <a:r>
              <a:rPr lang="ru-RU" sz="3200" b="1" dirty="0" smtClean="0"/>
              <a:t>образовательным процессом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Всего  в анкетировании приняли участие </a:t>
            </a:r>
          </a:p>
          <a:p>
            <a:pPr algn="ctr"/>
            <a:r>
              <a:rPr lang="ru-RU" sz="3200" b="1" dirty="0" smtClean="0"/>
              <a:t>134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использованием на занятиях современных методов обучения</a:t>
            </a:r>
            <a:endParaRPr lang="ru-RU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43248"/>
            <a:ext cx="7072362" cy="29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соответствием реального образовательного процесса Вашим ожиданиям на основе рекламы колледжа</a:t>
            </a:r>
            <a:endParaRPr lang="ru-R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496"/>
            <a:ext cx="7429552" cy="341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 .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организацией экзаменов</a:t>
            </a: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7572428" cy="337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оценками на экзаменах, как степенью отражения Вашего реального уровня знаний и/или освоенных компетенций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86124"/>
            <a:ext cx="7143800" cy="32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организации практики</a:t>
            </a:r>
            <a:endParaRPr lang="ru-RU" sz="3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14620"/>
            <a:ext cx="737828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организацией и проведением </a:t>
            </a:r>
            <a:r>
              <a:rPr lang="ru-RU" sz="3200" dirty="0" err="1" smtClean="0"/>
              <a:t>внеучебных</a:t>
            </a:r>
            <a:r>
              <a:rPr lang="ru-RU" sz="3200" dirty="0" smtClean="0"/>
              <a:t> мероприятий</a:t>
            </a:r>
            <a:endParaRPr lang="ru-RU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5"/>
            <a:ext cx="7143800" cy="305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системой поощрения обучающихся за достижения в учёбе‚ олимпиадах‚ соревнованиях‚ общественной работе</a:t>
            </a:r>
            <a:endParaRPr lang="ru-RU" sz="32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57562"/>
            <a:ext cx="6786610" cy="294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медицинского обслуживания</a:t>
            </a:r>
            <a:endParaRPr lang="ru-RU" sz="32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7643866" cy="303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библиотечного обслуживания</a:t>
            </a:r>
            <a:endParaRPr lang="ru-RU" sz="32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14619"/>
            <a:ext cx="7715304" cy="319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2800" dirty="0" smtClean="0"/>
              <a:t>Что Вы собираетесь делать после окончания колледжа?</a:t>
            </a:r>
            <a:endParaRPr lang="ru-RU" sz="28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57158" y="1214422"/>
          <a:ext cx="857256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По какой специальности/профессии Вы обучаетесь в колледже?</a:t>
            </a:r>
            <a:endParaRPr lang="ru-RU" sz="32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 l="50741"/>
          <a:stretch>
            <a:fillRect/>
          </a:stretch>
        </p:blipFill>
        <p:spPr bwMode="auto">
          <a:xfrm>
            <a:off x="4643438" y="2071678"/>
            <a:ext cx="429984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3116"/>
            <a:ext cx="4001507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285728"/>
            <a:ext cx="82153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Если Вы планируете продолжить обучение в ВУЗе‚ то в какой ВУЗ Вы собираетесь поступать?</a:t>
            </a:r>
            <a:endParaRPr lang="ru-RU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14620"/>
            <a:ext cx="8171381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Ваш пол?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7286676" cy="380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26" y="0"/>
            <a:ext cx="8786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Вы учитесь в колледже потому‚ что... ?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85720" y="1071546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26" y="0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Что привлекает Вас в получаемой специальности/профессии и какие возможности она открывает?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428596" y="1928802"/>
          <a:ext cx="828680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26" y="0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Какие мотивы лежали в основе Вашего выбора специальности/профессии?</a:t>
            </a:r>
            <a:endParaRPr lang="ru-RU" sz="32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28596" y="1397000"/>
          <a:ext cx="842968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8596" y="285728"/>
            <a:ext cx="65008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Как вы учитесь?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65685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содержанием обучения</a:t>
            </a:r>
            <a:endParaRPr lang="ru-RU" sz="32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7643866" cy="312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Диаграмма ответов в Формах. Вопрос: 5. Как Вы учитесь?. Количество ответов: 197&amp;nbsp;ответов.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2844" y="285728"/>
            <a:ext cx="87868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Вопрос:</a:t>
            </a:r>
          </a:p>
          <a:p>
            <a:r>
              <a:rPr lang="ru-RU" sz="3200" dirty="0" smtClean="0"/>
              <a:t>Оцените, пожалуйста, по 5-ти балльной шкале уровень своей удовлетворённости качеством преподавания в Вашей группе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86058"/>
            <a:ext cx="7572428" cy="331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377</Words>
  <PresentationFormat>Экран (4:3)</PresentationFormat>
  <Paragraphs>67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24</cp:revision>
  <dcterms:created xsi:type="dcterms:W3CDTF">2021-06-19T05:14:51Z</dcterms:created>
  <dcterms:modified xsi:type="dcterms:W3CDTF">2021-07-15T06:56:41Z</dcterms:modified>
</cp:coreProperties>
</file>